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 name="Google Shape;10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 name="Google Shape;11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en-US"/>
              <a:t>IF ASKED, Why didn’t we do pruning? Early in model development we did, but due to difficulty in understanding how to get those models working with Arduino we abandoned Colab for model development and used Edge Impulse which doesn’t have pruning to our knowledge</a:t>
            </a:r>
            <a:endParaRPr/>
          </a:p>
        </p:txBody>
      </p:sp>
      <p:sp>
        <p:nvSpPr>
          <p:cNvPr id="135" name="Google Shape;13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8f76d55691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8f76d55691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g28f76d55691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sp>
        <p:nvSpPr>
          <p:cNvPr id="19" name="Google Shape;19;p2"/>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2"/>
          <p:cNvSpPr txBox="1"/>
          <p:nvPr>
            <p:ph idx="1" type="subTitle"/>
          </p:nvPr>
        </p:nvSpPr>
        <p:spPr>
          <a:xfrm>
            <a:off x="1100051" y="4455620"/>
            <a:ext cx="10058400" cy="11430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sp>
        <p:nvSpPr>
          <p:cNvPr id="23" name="Google Shape;23;p2"/>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6" name="Google Shape;26;p2"/>
          <p:cNvCxnSpPr/>
          <p:nvPr/>
        </p:nvCxnSpPr>
        <p:spPr>
          <a:xfrm>
            <a:off x="1207658" y="4343400"/>
            <a:ext cx="987552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7" name="Shape 87"/>
        <p:cNvGrpSpPr/>
        <p:nvPr/>
      </p:nvGrpSpPr>
      <p:grpSpPr>
        <a:xfrm>
          <a:off x="0" y="0"/>
          <a:ext cx="0" cy="0"/>
          <a:chOff x="0" y="0"/>
          <a:chExt cx="0" cy="0"/>
        </a:xfrm>
      </p:grpSpPr>
      <p:sp>
        <p:nvSpPr>
          <p:cNvPr id="88" name="Google Shape;88;p1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11"/>
          <p:cNvSpPr txBox="1"/>
          <p:nvPr>
            <p:ph idx="1" type="body"/>
          </p:nvPr>
        </p:nvSpPr>
        <p:spPr>
          <a:xfrm rot="5400000">
            <a:off x="4114800" y="-1171786"/>
            <a:ext cx="4023360" cy="10058400"/>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90" name="Google Shape;90;p11"/>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1"/>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1"/>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93" name="Shape 93"/>
        <p:cNvGrpSpPr/>
        <p:nvPr/>
      </p:nvGrpSpPr>
      <p:grpSpPr>
        <a:xfrm>
          <a:off x="0" y="0"/>
          <a:ext cx="0" cy="0"/>
          <a:chOff x="0" y="0"/>
          <a:chExt cx="0" cy="0"/>
        </a:xfrm>
      </p:grpSpPr>
      <p:sp>
        <p:nvSpPr>
          <p:cNvPr id="94" name="Google Shape;94;p12"/>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2"/>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2"/>
          <p:cNvSpPr txBox="1"/>
          <p:nvPr>
            <p:ph type="title"/>
          </p:nvPr>
        </p:nvSpPr>
        <p:spPr>
          <a:xfrm rot="5400000">
            <a:off x="7160640" y="1979039"/>
            <a:ext cx="5757421" cy="26289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12"/>
          <p:cNvSpPr txBox="1"/>
          <p:nvPr>
            <p:ph idx="1" type="body"/>
          </p:nvPr>
        </p:nvSpPr>
        <p:spPr>
          <a:xfrm rot="5400000">
            <a:off x="1826639" y="-573661"/>
            <a:ext cx="5757422" cy="7734300"/>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98" name="Google Shape;98;p12"/>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12"/>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12"/>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7" name="Shape 27"/>
        <p:cNvGrpSpPr/>
        <p:nvPr/>
      </p:nvGrpSpPr>
      <p:grpSpPr>
        <a:xfrm>
          <a:off x="0" y="0"/>
          <a:ext cx="0" cy="0"/>
          <a:chOff x="0" y="0"/>
          <a:chExt cx="0" cy="0"/>
        </a:xfrm>
      </p:grpSpPr>
      <p:sp>
        <p:nvSpPr>
          <p:cNvPr id="28" name="Google Shape;28;p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4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0" name="Google Shape;30;p3"/>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33" name="Shape 33"/>
        <p:cNvGrpSpPr/>
        <p:nvPr/>
      </p:nvGrpSpPr>
      <p:grpSpPr>
        <a:xfrm>
          <a:off x="0" y="0"/>
          <a:ext cx="0" cy="0"/>
          <a:chOff x="0" y="0"/>
          <a:chExt cx="0" cy="0"/>
        </a:xfrm>
      </p:grpSpPr>
      <p:sp>
        <p:nvSpPr>
          <p:cNvPr id="34" name="Google Shape;34;p4"/>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txBox="1"/>
          <p:nvPr>
            <p:ph type="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Calibri"/>
              <a:buNone/>
              <a:defRPr b="0"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4"/>
          <p:cNvSpPr txBox="1"/>
          <p:nvPr>
            <p:ph idx="1" type="body"/>
          </p:nvPr>
        </p:nvSpPr>
        <p:spPr>
          <a:xfrm>
            <a:off x="1097280" y="4453128"/>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indent="-228600" lvl="1" marL="914400" algn="l">
              <a:lnSpc>
                <a:spcPct val="90000"/>
              </a:lnSpc>
              <a:spcBef>
                <a:spcPts val="200"/>
              </a:spcBef>
              <a:spcAft>
                <a:spcPts val="0"/>
              </a:spcAft>
              <a:buSzPts val="1800"/>
              <a:buNone/>
              <a:defRPr sz="1800">
                <a:solidFill>
                  <a:srgbClr val="888888"/>
                </a:solidFill>
              </a:defRPr>
            </a:lvl2pPr>
            <a:lvl3pPr indent="-228600" lvl="2" marL="1371600" algn="l">
              <a:lnSpc>
                <a:spcPct val="90000"/>
              </a:lnSpc>
              <a:spcBef>
                <a:spcPts val="400"/>
              </a:spcBef>
              <a:spcAft>
                <a:spcPts val="0"/>
              </a:spcAft>
              <a:buSzPts val="1600"/>
              <a:buNone/>
              <a:defRPr sz="1600">
                <a:solidFill>
                  <a:srgbClr val="888888"/>
                </a:solidFill>
              </a:defRPr>
            </a:lvl3pPr>
            <a:lvl4pPr indent="-228600" lvl="3" marL="1828800" algn="l">
              <a:lnSpc>
                <a:spcPct val="90000"/>
              </a:lnSpc>
              <a:spcBef>
                <a:spcPts val="400"/>
              </a:spcBef>
              <a:spcAft>
                <a:spcPts val="0"/>
              </a:spcAft>
              <a:buSzPts val="1400"/>
              <a:buNone/>
              <a:defRPr sz="1400">
                <a:solidFill>
                  <a:srgbClr val="888888"/>
                </a:solidFill>
              </a:defRPr>
            </a:lvl4pPr>
            <a:lvl5pPr indent="-228600" lvl="4" marL="2286000" algn="l">
              <a:lnSpc>
                <a:spcPct val="90000"/>
              </a:lnSpc>
              <a:spcBef>
                <a:spcPts val="400"/>
              </a:spcBef>
              <a:spcAft>
                <a:spcPts val="0"/>
              </a:spcAft>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sp>
        <p:nvSpPr>
          <p:cNvPr id="38" name="Google Shape;38;p4"/>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4"/>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4"/>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41" name="Google Shape;41;p4"/>
          <p:cNvCxnSpPr/>
          <p:nvPr/>
        </p:nvCxnSpPr>
        <p:spPr>
          <a:xfrm>
            <a:off x="1207658" y="4343400"/>
            <a:ext cx="987552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2" name="Shape 42"/>
        <p:cNvGrpSpPr/>
        <p:nvPr/>
      </p:nvGrpSpPr>
      <p:grpSpPr>
        <a:xfrm>
          <a:off x="0" y="0"/>
          <a:ext cx="0" cy="0"/>
          <a:chOff x="0" y="0"/>
          <a:chExt cx="0" cy="0"/>
        </a:xfrm>
      </p:grpSpPr>
      <p:sp>
        <p:nvSpPr>
          <p:cNvPr id="43" name="Google Shape;43;p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5"/>
          <p:cNvSpPr txBox="1"/>
          <p:nvPr>
            <p:ph idx="1" type="body"/>
          </p:nvPr>
        </p:nvSpPr>
        <p:spPr>
          <a:xfrm>
            <a:off x="1097279" y="1845734"/>
            <a:ext cx="493776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45" name="Google Shape;45;p5"/>
          <p:cNvSpPr txBox="1"/>
          <p:nvPr>
            <p:ph idx="2" type="body"/>
          </p:nvPr>
        </p:nvSpPr>
        <p:spPr>
          <a:xfrm>
            <a:off x="6217920" y="1845735"/>
            <a:ext cx="493776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46" name="Google Shape;46;p5"/>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5"/>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5"/>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9" name="Shape 49"/>
        <p:cNvGrpSpPr/>
        <p:nvPr/>
      </p:nvGrpSpPr>
      <p:grpSpPr>
        <a:xfrm>
          <a:off x="0" y="0"/>
          <a:ext cx="0" cy="0"/>
          <a:chOff x="0" y="0"/>
          <a:chExt cx="0" cy="0"/>
        </a:xfrm>
      </p:grpSpPr>
      <p:sp>
        <p:nvSpPr>
          <p:cNvPr id="50" name="Google Shape;50;p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6"/>
          <p:cNvSpPr txBox="1"/>
          <p:nvPr>
            <p:ph idx="1" type="body"/>
          </p:nvPr>
        </p:nvSpPr>
        <p:spPr>
          <a:xfrm>
            <a:off x="109728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52" name="Google Shape;52;p6"/>
          <p:cNvSpPr txBox="1"/>
          <p:nvPr>
            <p:ph idx="2" type="body"/>
          </p:nvPr>
        </p:nvSpPr>
        <p:spPr>
          <a:xfrm>
            <a:off x="1097280" y="2582334"/>
            <a:ext cx="4937760" cy="33782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3" name="Google Shape;53;p6"/>
          <p:cNvSpPr txBox="1"/>
          <p:nvPr>
            <p:ph idx="3" type="body"/>
          </p:nvPr>
        </p:nvSpPr>
        <p:spPr>
          <a:xfrm>
            <a:off x="621792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54" name="Google Shape;54;p6"/>
          <p:cNvSpPr txBox="1"/>
          <p:nvPr>
            <p:ph idx="4" type="body"/>
          </p:nvPr>
        </p:nvSpPr>
        <p:spPr>
          <a:xfrm>
            <a:off x="6217920" y="2582334"/>
            <a:ext cx="4937760" cy="33782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5" name="Google Shape;55;p6"/>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6"/>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6"/>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sp>
        <p:nvSpPr>
          <p:cNvPr id="59" name="Google Shape;59;p7"/>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7"/>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7"/>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7"/>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63" name="Shape 63"/>
        <p:cNvGrpSpPr/>
        <p:nvPr/>
      </p:nvGrpSpPr>
      <p:grpSpPr>
        <a:xfrm>
          <a:off x="0" y="0"/>
          <a:ext cx="0" cy="0"/>
          <a:chOff x="0" y="0"/>
          <a:chExt cx="0" cy="0"/>
        </a:xfrm>
      </p:grpSpPr>
      <p:sp>
        <p:nvSpPr>
          <p:cNvPr id="64" name="Google Shape;64;p8"/>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8"/>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8"/>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8"/>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69" name="Shape 69"/>
        <p:cNvGrpSpPr/>
        <p:nvPr/>
      </p:nvGrpSpPr>
      <p:grpSpPr>
        <a:xfrm>
          <a:off x="0" y="0"/>
          <a:ext cx="0" cy="0"/>
          <a:chOff x="0" y="0"/>
          <a:chExt cx="0" cy="0"/>
        </a:xfrm>
      </p:grpSpPr>
      <p:sp>
        <p:nvSpPr>
          <p:cNvPr id="70" name="Google Shape;70;p9"/>
          <p:cNvSpPr/>
          <p:nvPr/>
        </p:nvSpPr>
        <p:spPr>
          <a:xfrm>
            <a:off x="16" y="0"/>
            <a:ext cx="4050791"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9"/>
          <p:cNvSpPr/>
          <p:nvPr/>
        </p:nvSpPr>
        <p:spPr>
          <a:xfrm>
            <a:off x="4040071" y="0"/>
            <a:ext cx="64008" cy="685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9"/>
          <p:cNvSpPr txBox="1"/>
          <p:nvPr>
            <p:ph type="title"/>
          </p:nvPr>
        </p:nvSpPr>
        <p:spPr>
          <a:xfrm>
            <a:off x="457200" y="594359"/>
            <a:ext cx="3200400" cy="22860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FFFFFF"/>
              </a:buClr>
              <a:buSzPts val="3600"/>
              <a:buFont typeface="Calibri"/>
              <a:buNone/>
              <a:defRPr b="0" sz="36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9"/>
          <p:cNvSpPr txBox="1"/>
          <p:nvPr>
            <p:ph idx="1" type="body"/>
          </p:nvPr>
        </p:nvSpPr>
        <p:spPr>
          <a:xfrm>
            <a:off x="4800600" y="731520"/>
            <a:ext cx="6492240" cy="52578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74" name="Google Shape;74;p9"/>
          <p:cNvSpPr txBox="1"/>
          <p:nvPr>
            <p:ph idx="2" type="body"/>
          </p:nvPr>
        </p:nvSpPr>
        <p:spPr>
          <a:xfrm>
            <a:off x="457200" y="2926080"/>
            <a:ext cx="3200400" cy="337912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1500"/>
              <a:buNone/>
              <a:defRPr sz="1500">
                <a:solidFill>
                  <a:srgbClr val="FFFFFF"/>
                </a:solidFill>
              </a:defRPr>
            </a:lvl1pPr>
            <a:lvl2pPr indent="-228600" lvl="1" marL="914400" algn="l">
              <a:lnSpc>
                <a:spcPct val="90000"/>
              </a:lnSpc>
              <a:spcBef>
                <a:spcPts val="2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75" name="Google Shape;75;p9"/>
          <p:cNvSpPr txBox="1"/>
          <p:nvPr>
            <p:ph idx="10" type="dt"/>
          </p:nvPr>
        </p:nvSpPr>
        <p:spPr>
          <a:xfrm>
            <a:off x="465512" y="6459785"/>
            <a:ext cx="26185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9"/>
          <p:cNvSpPr txBox="1"/>
          <p:nvPr>
            <p:ph idx="11" type="ftr"/>
          </p:nvPr>
        </p:nvSpPr>
        <p:spPr>
          <a:xfrm>
            <a:off x="4800600" y="6459785"/>
            <a:ext cx="4648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9"/>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050">
                <a:solidFill>
                  <a:schemeClr val="dk2"/>
                </a:solidFill>
                <a:latin typeface="Calibri"/>
                <a:ea typeface="Calibri"/>
                <a:cs typeface="Calibri"/>
                <a:sym typeface="Calibri"/>
              </a:defRPr>
            </a:lvl1pPr>
            <a:lvl2pPr indent="0" lvl="1" marL="0" algn="r">
              <a:spcBef>
                <a:spcPts val="0"/>
              </a:spcBef>
              <a:buNone/>
              <a:defRPr sz="1050">
                <a:solidFill>
                  <a:schemeClr val="dk2"/>
                </a:solidFill>
                <a:latin typeface="Calibri"/>
                <a:ea typeface="Calibri"/>
                <a:cs typeface="Calibri"/>
                <a:sym typeface="Calibri"/>
              </a:defRPr>
            </a:lvl2pPr>
            <a:lvl3pPr indent="0" lvl="2" marL="0" algn="r">
              <a:spcBef>
                <a:spcPts val="0"/>
              </a:spcBef>
              <a:buNone/>
              <a:defRPr sz="1050">
                <a:solidFill>
                  <a:schemeClr val="dk2"/>
                </a:solidFill>
                <a:latin typeface="Calibri"/>
                <a:ea typeface="Calibri"/>
                <a:cs typeface="Calibri"/>
                <a:sym typeface="Calibri"/>
              </a:defRPr>
            </a:lvl3pPr>
            <a:lvl4pPr indent="0" lvl="3" marL="0" algn="r">
              <a:spcBef>
                <a:spcPts val="0"/>
              </a:spcBef>
              <a:buNone/>
              <a:defRPr sz="1050">
                <a:solidFill>
                  <a:schemeClr val="dk2"/>
                </a:solidFill>
                <a:latin typeface="Calibri"/>
                <a:ea typeface="Calibri"/>
                <a:cs typeface="Calibri"/>
                <a:sym typeface="Calibri"/>
              </a:defRPr>
            </a:lvl4pPr>
            <a:lvl5pPr indent="0" lvl="4" marL="0" algn="r">
              <a:spcBef>
                <a:spcPts val="0"/>
              </a:spcBef>
              <a:buNone/>
              <a:defRPr sz="1050">
                <a:solidFill>
                  <a:schemeClr val="dk2"/>
                </a:solidFill>
                <a:latin typeface="Calibri"/>
                <a:ea typeface="Calibri"/>
                <a:cs typeface="Calibri"/>
                <a:sym typeface="Calibri"/>
              </a:defRPr>
            </a:lvl5pPr>
            <a:lvl6pPr indent="0" lvl="5" marL="0" algn="r">
              <a:spcBef>
                <a:spcPts val="0"/>
              </a:spcBef>
              <a:buNone/>
              <a:defRPr sz="1050">
                <a:solidFill>
                  <a:schemeClr val="dk2"/>
                </a:solidFill>
                <a:latin typeface="Calibri"/>
                <a:ea typeface="Calibri"/>
                <a:cs typeface="Calibri"/>
                <a:sym typeface="Calibri"/>
              </a:defRPr>
            </a:lvl6pPr>
            <a:lvl7pPr indent="0" lvl="6" marL="0" algn="r">
              <a:spcBef>
                <a:spcPts val="0"/>
              </a:spcBef>
              <a:buNone/>
              <a:defRPr sz="1050">
                <a:solidFill>
                  <a:schemeClr val="dk2"/>
                </a:solidFill>
                <a:latin typeface="Calibri"/>
                <a:ea typeface="Calibri"/>
                <a:cs typeface="Calibri"/>
                <a:sym typeface="Calibri"/>
              </a:defRPr>
            </a:lvl7pPr>
            <a:lvl8pPr indent="0" lvl="7" marL="0" algn="r">
              <a:spcBef>
                <a:spcPts val="0"/>
              </a:spcBef>
              <a:buNone/>
              <a:defRPr sz="1050">
                <a:solidFill>
                  <a:schemeClr val="dk2"/>
                </a:solidFill>
                <a:latin typeface="Calibri"/>
                <a:ea typeface="Calibri"/>
                <a:cs typeface="Calibri"/>
                <a:sym typeface="Calibri"/>
              </a:defRPr>
            </a:lvl8pPr>
            <a:lvl9pPr indent="0" lvl="8" marL="0" algn="r">
              <a:spcBef>
                <a:spcPts val="0"/>
              </a:spcBef>
              <a:buNone/>
              <a:defRPr sz="1050">
                <a:solidFill>
                  <a:schemeClr val="dk2"/>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78" name="Shape 78"/>
        <p:cNvGrpSpPr/>
        <p:nvPr/>
      </p:nvGrpSpPr>
      <p:grpSpPr>
        <a:xfrm>
          <a:off x="0" y="0"/>
          <a:ext cx="0" cy="0"/>
          <a:chOff x="0" y="0"/>
          <a:chExt cx="0" cy="0"/>
        </a:xfrm>
      </p:grpSpPr>
      <p:sp>
        <p:nvSpPr>
          <p:cNvPr id="79" name="Google Shape;79;p10"/>
          <p:cNvSpPr/>
          <p:nvPr/>
        </p:nvSpPr>
        <p:spPr>
          <a:xfrm>
            <a:off x="0" y="4953000"/>
            <a:ext cx="12188825" cy="1905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0"/>
          <p:cNvSpPr/>
          <p:nvPr/>
        </p:nvSpPr>
        <p:spPr>
          <a:xfrm>
            <a:off x="15" y="491507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0"/>
          <p:cNvSpPr txBox="1"/>
          <p:nvPr>
            <p:ph type="title"/>
          </p:nvPr>
        </p:nvSpPr>
        <p:spPr>
          <a:xfrm>
            <a:off x="1097280" y="5074920"/>
            <a:ext cx="10113264" cy="822960"/>
          </a:xfrm>
          <a:prstGeom prst="rect">
            <a:avLst/>
          </a:prstGeom>
          <a:noFill/>
          <a:ln>
            <a:noFill/>
          </a:ln>
        </p:spPr>
        <p:txBody>
          <a:bodyPr anchorCtr="0" anchor="b" bIns="0" lIns="91425" spcFirstLastPara="1" rIns="91425" wrap="square" tIns="0">
            <a:noAutofit/>
          </a:bodyPr>
          <a:lstStyle>
            <a:lvl1pPr lvl="0" algn="l">
              <a:lnSpc>
                <a:spcPct val="85000"/>
              </a:lnSpc>
              <a:spcBef>
                <a:spcPts val="0"/>
              </a:spcBef>
              <a:spcAft>
                <a:spcPts val="0"/>
              </a:spcAft>
              <a:buClr>
                <a:srgbClr val="FFFFFF"/>
              </a:buClr>
              <a:buSzPts val="3600"/>
              <a:buFont typeface="Calibri"/>
              <a:buNone/>
              <a:defRPr b="0" sz="36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82" name="Google Shape;82;p10"/>
          <p:cNvPicPr preferRelativeResize="0"/>
          <p:nvPr>
            <p:ph idx="2" type="pic"/>
          </p:nvPr>
        </p:nvPicPr>
        <p:blipFill/>
        <p:spPr>
          <a:xfrm>
            <a:off x="15" y="0"/>
            <a:ext cx="12191985" cy="4915076"/>
          </a:xfrm>
          <a:prstGeom prst="rect">
            <a:avLst/>
          </a:prstGeom>
          <a:blipFill rotWithShape="1">
            <a:blip r:embed="rId2">
              <a:alphaModFix/>
            </a:blip>
            <a:stretch>
              <a:fillRect b="0" l="0" r="0" t="0"/>
            </a:stretch>
          </a:blipFill>
          <a:ln>
            <a:noFill/>
          </a:ln>
        </p:spPr>
      </p:pic>
      <p:sp>
        <p:nvSpPr>
          <p:cNvPr id="83" name="Google Shape;83;p10"/>
          <p:cNvSpPr txBox="1"/>
          <p:nvPr>
            <p:ph idx="1" type="body"/>
          </p:nvPr>
        </p:nvSpPr>
        <p:spPr>
          <a:xfrm>
            <a:off x="1097280" y="5907023"/>
            <a:ext cx="10113264" cy="59436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0"/>
              </a:spcBef>
              <a:spcAft>
                <a:spcPts val="0"/>
              </a:spcAft>
              <a:buSzPts val="1500"/>
              <a:buNone/>
              <a:defRPr sz="1500">
                <a:solidFill>
                  <a:srgbClr val="FFFFFF"/>
                </a:solidFill>
              </a:defRPr>
            </a:lvl1pPr>
            <a:lvl2pPr indent="-228600" lvl="1" marL="914400" algn="l">
              <a:lnSpc>
                <a:spcPct val="90000"/>
              </a:lnSpc>
              <a:spcBef>
                <a:spcPts val="6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84" name="Google Shape;84;p10"/>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0"/>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0"/>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p:cNvSpPr/>
          <p:nvPr/>
        </p:nvSpPr>
        <p:spPr>
          <a:xfrm>
            <a:off x="0" y="6334316"/>
            <a:ext cx="12192001" cy="6599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1"/>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lvl1pPr indent="-355600" lvl="0" marL="457200" marR="0" rtl="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rtl="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4" name="Google Shape;14;p1"/>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FFFFFF"/>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 name="Google Shape;15;p1"/>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900" u="none" cap="none" strike="noStrike">
                <a:solidFill>
                  <a:srgbClr val="FFFFFF"/>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 name="Google Shape;16;p1"/>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rgbClr val="FFFFFF"/>
                </a:solidFill>
                <a:latin typeface="Calibri"/>
                <a:ea typeface="Calibri"/>
                <a:cs typeface="Calibri"/>
                <a:sym typeface="Calibri"/>
              </a:defRPr>
            </a:lvl1pPr>
            <a:lvl2pPr indent="0" lvl="1" marL="0" marR="0" rtl="0" algn="r">
              <a:spcBef>
                <a:spcPts val="0"/>
              </a:spcBef>
              <a:buNone/>
              <a:defRPr b="0" i="0" sz="1050" u="none" cap="none" strike="noStrike">
                <a:solidFill>
                  <a:srgbClr val="FFFFFF"/>
                </a:solidFill>
                <a:latin typeface="Calibri"/>
                <a:ea typeface="Calibri"/>
                <a:cs typeface="Calibri"/>
                <a:sym typeface="Calibri"/>
              </a:defRPr>
            </a:lvl2pPr>
            <a:lvl3pPr indent="0" lvl="2" marL="0" marR="0" rtl="0" algn="r">
              <a:spcBef>
                <a:spcPts val="0"/>
              </a:spcBef>
              <a:buNone/>
              <a:defRPr b="0" i="0" sz="1050" u="none" cap="none" strike="noStrike">
                <a:solidFill>
                  <a:srgbClr val="FFFFFF"/>
                </a:solidFill>
                <a:latin typeface="Calibri"/>
                <a:ea typeface="Calibri"/>
                <a:cs typeface="Calibri"/>
                <a:sym typeface="Calibri"/>
              </a:defRPr>
            </a:lvl3pPr>
            <a:lvl4pPr indent="0" lvl="3" marL="0" marR="0" rtl="0" algn="r">
              <a:spcBef>
                <a:spcPts val="0"/>
              </a:spcBef>
              <a:buNone/>
              <a:defRPr b="0" i="0" sz="1050" u="none" cap="none" strike="noStrike">
                <a:solidFill>
                  <a:srgbClr val="FFFFFF"/>
                </a:solidFill>
                <a:latin typeface="Calibri"/>
                <a:ea typeface="Calibri"/>
                <a:cs typeface="Calibri"/>
                <a:sym typeface="Calibri"/>
              </a:defRPr>
            </a:lvl4pPr>
            <a:lvl5pPr indent="0" lvl="4" marL="0" marR="0" rtl="0" algn="r">
              <a:spcBef>
                <a:spcPts val="0"/>
              </a:spcBef>
              <a:buNone/>
              <a:defRPr b="0" i="0" sz="1050" u="none" cap="none" strike="noStrike">
                <a:solidFill>
                  <a:srgbClr val="FFFFFF"/>
                </a:solidFill>
                <a:latin typeface="Calibri"/>
                <a:ea typeface="Calibri"/>
                <a:cs typeface="Calibri"/>
                <a:sym typeface="Calibri"/>
              </a:defRPr>
            </a:lvl5pPr>
            <a:lvl6pPr indent="0" lvl="5" marL="0" marR="0" rtl="0" algn="r">
              <a:spcBef>
                <a:spcPts val="0"/>
              </a:spcBef>
              <a:buNone/>
              <a:defRPr b="0" i="0" sz="1050" u="none" cap="none" strike="noStrike">
                <a:solidFill>
                  <a:srgbClr val="FFFFFF"/>
                </a:solidFill>
                <a:latin typeface="Calibri"/>
                <a:ea typeface="Calibri"/>
                <a:cs typeface="Calibri"/>
                <a:sym typeface="Calibri"/>
              </a:defRPr>
            </a:lvl6pPr>
            <a:lvl7pPr indent="0" lvl="6" marL="0" marR="0" rtl="0" algn="r">
              <a:spcBef>
                <a:spcPts val="0"/>
              </a:spcBef>
              <a:buNone/>
              <a:defRPr b="0" i="0" sz="1050" u="none" cap="none" strike="noStrike">
                <a:solidFill>
                  <a:srgbClr val="FFFFFF"/>
                </a:solidFill>
                <a:latin typeface="Calibri"/>
                <a:ea typeface="Calibri"/>
                <a:cs typeface="Calibri"/>
                <a:sym typeface="Calibri"/>
              </a:defRPr>
            </a:lvl7pPr>
            <a:lvl8pPr indent="0" lvl="7" marL="0" marR="0" rtl="0" algn="r">
              <a:spcBef>
                <a:spcPts val="0"/>
              </a:spcBef>
              <a:buNone/>
              <a:defRPr b="0" i="0" sz="1050" u="none" cap="none" strike="noStrike">
                <a:solidFill>
                  <a:srgbClr val="FFFFFF"/>
                </a:solidFill>
                <a:latin typeface="Calibri"/>
                <a:ea typeface="Calibri"/>
                <a:cs typeface="Calibri"/>
                <a:sym typeface="Calibri"/>
              </a:defRPr>
            </a:lvl8pPr>
            <a:lvl9pPr indent="0" lvl="8" marL="0" marR="0" rtl="0" algn="r">
              <a:spcBef>
                <a:spcPts val="0"/>
              </a:spcBef>
              <a:buNone/>
              <a:defRPr b="0" i="0" sz="105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17" name="Google Shape;17;p1"/>
          <p:cNvCxnSpPr/>
          <p:nvPr/>
        </p:nvCxnSpPr>
        <p:spPr>
          <a:xfrm>
            <a:off x="1193532" y="1737845"/>
            <a:ext cx="9966960" cy="0"/>
          </a:xfrm>
          <a:prstGeom prst="straightConnector1">
            <a:avLst/>
          </a:prstGeom>
          <a:noFill/>
          <a:ln cap="flat" cmpd="sng" w="9525">
            <a:solidFill>
              <a:srgbClr val="7F7F7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www.kaggle.com/datasets/vinayshanbhag/bird-song-data-se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3"/>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262626"/>
              </a:buClr>
              <a:buSzPts val="8000"/>
              <a:buFont typeface="Calibri"/>
              <a:buNone/>
            </a:pPr>
            <a:r>
              <a:rPr lang="en-US"/>
              <a:t>What the Chirp?</a:t>
            </a:r>
            <a:endParaRPr/>
          </a:p>
        </p:txBody>
      </p:sp>
      <p:sp>
        <p:nvSpPr>
          <p:cNvPr id="106" name="Google Shape;106;p13"/>
          <p:cNvSpPr txBox="1"/>
          <p:nvPr>
            <p:ph idx="1" type="subTitle"/>
          </p:nvPr>
        </p:nvSpPr>
        <p:spPr>
          <a:xfrm>
            <a:off x="1100051" y="4455620"/>
            <a:ext cx="10058400" cy="11430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lang="en-US"/>
              <a:t>EEP 596 SPRING 2024</a:t>
            </a:r>
            <a:endParaRPr/>
          </a:p>
          <a:p>
            <a:pPr indent="0" lvl="0" marL="0" rtl="0" algn="l">
              <a:lnSpc>
                <a:spcPct val="90000"/>
              </a:lnSpc>
              <a:spcBef>
                <a:spcPts val="0"/>
              </a:spcBef>
              <a:spcAft>
                <a:spcPts val="0"/>
              </a:spcAft>
              <a:buSzPts val="2400"/>
              <a:buNone/>
            </a:pPr>
            <a:r>
              <a:rPr lang="en-US"/>
              <a:t>Aeden Jameson, Vinayak Gaur, Levi Riley, Mike Lui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Extensions and Future Work</a:t>
            </a:r>
            <a:endParaRPr/>
          </a:p>
        </p:txBody>
      </p:sp>
      <p:sp>
        <p:nvSpPr>
          <p:cNvPr id="165" name="Google Shape;165;p22"/>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p>
            <a:pPr indent="-457200" lvl="0" marL="457200" rtl="0" algn="l">
              <a:lnSpc>
                <a:spcPct val="90000"/>
              </a:lnSpc>
              <a:spcBef>
                <a:spcPts val="0"/>
              </a:spcBef>
              <a:spcAft>
                <a:spcPts val="0"/>
              </a:spcAft>
              <a:buSzPts val="2000"/>
              <a:buFont typeface="Calibri"/>
              <a:buAutoNum type="arabicPeriod"/>
            </a:pPr>
            <a:r>
              <a:rPr lang="en-US"/>
              <a:t>Expand Classification</a:t>
            </a:r>
            <a:endParaRPr/>
          </a:p>
          <a:p>
            <a:pPr indent="-342900" lvl="0" marL="914400" rtl="0" algn="l">
              <a:lnSpc>
                <a:spcPct val="90000"/>
              </a:lnSpc>
              <a:spcBef>
                <a:spcPts val="0"/>
              </a:spcBef>
              <a:spcAft>
                <a:spcPts val="0"/>
              </a:spcAft>
              <a:buSzPts val="1800"/>
              <a:buChar char="●"/>
            </a:pPr>
            <a:r>
              <a:rPr lang="en-US"/>
              <a:t>Inclusion of other songs of species and contextual information such has location and time of year </a:t>
            </a:r>
            <a:endParaRPr/>
          </a:p>
          <a:p>
            <a:pPr indent="-342900" lvl="0" marL="914400" rtl="0" algn="l">
              <a:lnSpc>
                <a:spcPct val="90000"/>
              </a:lnSpc>
              <a:spcBef>
                <a:spcPts val="0"/>
              </a:spcBef>
              <a:spcAft>
                <a:spcPts val="0"/>
              </a:spcAft>
              <a:buSzPts val="1800"/>
              <a:buChar char="●"/>
            </a:pPr>
            <a:r>
              <a:rPr lang="en-US"/>
              <a:t>Add calls for species – many birds have different calls for mating, warning, and other social interactions which might be of interest to researchers</a:t>
            </a:r>
            <a:endParaRPr/>
          </a:p>
          <a:p>
            <a:pPr indent="-457200" lvl="0" marL="457200" rtl="0" algn="l">
              <a:lnSpc>
                <a:spcPct val="90000"/>
              </a:lnSpc>
              <a:spcBef>
                <a:spcPts val="1600"/>
              </a:spcBef>
              <a:spcAft>
                <a:spcPts val="0"/>
              </a:spcAft>
              <a:buSzPts val="2000"/>
              <a:buFont typeface="Calibri"/>
              <a:buAutoNum type="arabicPeriod"/>
            </a:pPr>
            <a:r>
              <a:rPr lang="en-US"/>
              <a:t>Improvements in Model Design</a:t>
            </a:r>
            <a:endParaRPr/>
          </a:p>
          <a:p>
            <a:pPr indent="-342900" lvl="0" marL="914400" rtl="0" algn="l">
              <a:lnSpc>
                <a:spcPct val="90000"/>
              </a:lnSpc>
              <a:spcBef>
                <a:spcPts val="0"/>
              </a:spcBef>
              <a:spcAft>
                <a:spcPts val="0"/>
              </a:spcAft>
              <a:buSzPts val="1800"/>
              <a:buChar char="●"/>
            </a:pPr>
            <a:r>
              <a:rPr lang="en-US"/>
              <a:t>Further reducing model size and energy consumption for monitoring in very remote locations</a:t>
            </a:r>
            <a:endParaRPr/>
          </a:p>
          <a:p>
            <a:pPr indent="-457200" lvl="0" marL="457200" rtl="0" algn="l">
              <a:lnSpc>
                <a:spcPct val="90000"/>
              </a:lnSpc>
              <a:spcBef>
                <a:spcPts val="1600"/>
              </a:spcBef>
              <a:spcAft>
                <a:spcPts val="0"/>
              </a:spcAft>
              <a:buSzPts val="2000"/>
              <a:buFont typeface="Calibri"/>
              <a:buAutoNum type="arabicPeriod"/>
            </a:pPr>
            <a:r>
              <a:rPr lang="en-US"/>
              <a:t>Training </a:t>
            </a:r>
            <a:endParaRPr/>
          </a:p>
          <a:p>
            <a:pPr indent="-342900" lvl="0" marL="914400" rtl="0" algn="l">
              <a:lnSpc>
                <a:spcPct val="90000"/>
              </a:lnSpc>
              <a:spcBef>
                <a:spcPts val="0"/>
              </a:spcBef>
              <a:spcAft>
                <a:spcPts val="0"/>
              </a:spcAft>
              <a:buSzPts val="1800"/>
              <a:buChar char="●"/>
            </a:pPr>
            <a:r>
              <a:rPr lang="en-US"/>
              <a:t>Expand background noise (e.g. weather conditions – rain/wind)</a:t>
            </a:r>
            <a:endParaRPr/>
          </a:p>
          <a:p>
            <a:pPr indent="-330200" lvl="0" marL="457200" rtl="0" algn="l">
              <a:lnSpc>
                <a:spcPct val="90000"/>
              </a:lnSpc>
              <a:spcBef>
                <a:spcPts val="1600"/>
              </a:spcBef>
              <a:spcAft>
                <a:spcPts val="0"/>
              </a:spcAft>
              <a:buSzPts val="2000"/>
              <a:buFont typeface="Calibri"/>
              <a:buNone/>
            </a:pPr>
            <a:r>
              <a:t/>
            </a:r>
            <a:endParaRPr/>
          </a:p>
          <a:p>
            <a:pPr indent="-342900" lvl="1" marL="749808" rtl="0" algn="l">
              <a:lnSpc>
                <a:spcPct val="90000"/>
              </a:lnSpc>
              <a:spcBef>
                <a:spcPts val="400"/>
              </a:spcBef>
              <a:spcAft>
                <a:spcPts val="0"/>
              </a:spcAft>
              <a:buSzPts val="1800"/>
              <a:buFont typeface="Calibri"/>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Appendix. a</a:t>
            </a:r>
            <a:endParaRPr/>
          </a:p>
        </p:txBody>
      </p:sp>
      <p:pic>
        <p:nvPicPr>
          <p:cNvPr id="171" name="Google Shape;171;p23"/>
          <p:cNvPicPr preferRelativeResize="0"/>
          <p:nvPr/>
        </p:nvPicPr>
        <p:blipFill>
          <a:blip r:embed="rId3">
            <a:alphaModFix/>
          </a:blip>
          <a:stretch>
            <a:fillRect/>
          </a:stretch>
        </p:blipFill>
        <p:spPr>
          <a:xfrm>
            <a:off x="1237896" y="1804095"/>
            <a:ext cx="9917773" cy="413563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4"/>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Introduction:</a:t>
            </a:r>
            <a:endParaRPr/>
          </a:p>
        </p:txBody>
      </p:sp>
      <p:sp>
        <p:nvSpPr>
          <p:cNvPr id="112" name="Google Shape;112;p14"/>
          <p:cNvSpPr txBox="1"/>
          <p:nvPr>
            <p:ph idx="1" type="body"/>
          </p:nvPr>
        </p:nvSpPr>
        <p:spPr>
          <a:xfrm>
            <a:off x="838200" y="1825625"/>
            <a:ext cx="6585155" cy="4351338"/>
          </a:xfrm>
          <a:prstGeom prst="rect">
            <a:avLst/>
          </a:prstGeom>
          <a:noFill/>
          <a:ln>
            <a:noFill/>
          </a:ln>
        </p:spPr>
        <p:txBody>
          <a:bodyPr anchorCtr="0" anchor="t" bIns="45700" lIns="0" spcFirstLastPara="1" rIns="0" wrap="square" tIns="45700">
            <a:normAutofit/>
          </a:bodyPr>
          <a:lstStyle/>
          <a:p>
            <a:pPr indent="-127000" lvl="0" marL="91440" rtl="0" algn="l">
              <a:lnSpc>
                <a:spcPct val="90000"/>
              </a:lnSpc>
              <a:spcBef>
                <a:spcPts val="0"/>
              </a:spcBef>
              <a:spcAft>
                <a:spcPts val="0"/>
              </a:spcAft>
              <a:buSzPts val="2000"/>
              <a:buChar char=" "/>
            </a:pPr>
            <a:r>
              <a:rPr lang="en-US"/>
              <a:t>Birds are a class of feathered bipeds indigenous to all major continents. They play important roles in conservation and agriculture; in the former where they are present in several ecological niches and in the latter where they serve both as species to control pests as well as pest species themselves.</a:t>
            </a:r>
            <a:endParaRPr/>
          </a:p>
          <a:p>
            <a:pPr indent="-127000" lvl="0" marL="91440" rtl="0" algn="l">
              <a:lnSpc>
                <a:spcPct val="90000"/>
              </a:lnSpc>
              <a:spcBef>
                <a:spcPts val="1400"/>
              </a:spcBef>
              <a:spcAft>
                <a:spcPts val="0"/>
              </a:spcAft>
              <a:buSzPts val="2000"/>
              <a:buChar char=" "/>
            </a:pPr>
            <a:r>
              <a:rPr lang="en-US"/>
              <a:t>Currently, monitoring of birds is done through tagging during catch and release, or reports of sightings. Both of which are time-consuming and require specialized knowledge.</a:t>
            </a:r>
            <a:endParaRPr/>
          </a:p>
        </p:txBody>
      </p:sp>
      <p:pic>
        <p:nvPicPr>
          <p:cNvPr id="113" name="Google Shape;113;p14"/>
          <p:cNvPicPr preferRelativeResize="0"/>
          <p:nvPr/>
        </p:nvPicPr>
        <p:blipFill rotWithShape="1">
          <a:blip r:embed="rId3">
            <a:alphaModFix/>
          </a:blip>
          <a:srcRect b="0" l="0" r="0" t="0"/>
          <a:stretch/>
        </p:blipFill>
        <p:spPr>
          <a:xfrm>
            <a:off x="7452851" y="2059142"/>
            <a:ext cx="4562168" cy="250154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Objective:</a:t>
            </a:r>
            <a:endParaRPr/>
          </a:p>
        </p:txBody>
      </p:sp>
      <p:sp>
        <p:nvSpPr>
          <p:cNvPr id="119" name="Google Shape;119;p15"/>
          <p:cNvSpPr txBox="1"/>
          <p:nvPr>
            <p:ph idx="1" type="body"/>
          </p:nvPr>
        </p:nvSpPr>
        <p:spPr>
          <a:xfrm>
            <a:off x="1097280" y="1845734"/>
            <a:ext cx="4998720" cy="4023360"/>
          </a:xfrm>
          <a:prstGeom prst="rect">
            <a:avLst/>
          </a:prstGeom>
          <a:noFill/>
          <a:ln>
            <a:noFill/>
          </a:ln>
        </p:spPr>
        <p:txBody>
          <a:bodyPr anchorCtr="0" anchor="t" bIns="45700" lIns="0" spcFirstLastPara="1" rIns="0" wrap="square" tIns="45700">
            <a:normAutofit/>
          </a:bodyPr>
          <a:lstStyle/>
          <a:p>
            <a:pPr indent="-127000" lvl="0" marL="91440" rtl="0" algn="l">
              <a:lnSpc>
                <a:spcPct val="90000"/>
              </a:lnSpc>
              <a:spcBef>
                <a:spcPts val="0"/>
              </a:spcBef>
              <a:spcAft>
                <a:spcPts val="0"/>
              </a:spcAft>
              <a:buSzPts val="2000"/>
              <a:buChar char=" "/>
            </a:pPr>
            <a:r>
              <a:rPr lang="en-US"/>
              <a:t>To develop a non-invasive, efficient, and scalable system to monitor birds by remotely recording their songs. This system aims to gather data on bird presence, population trends, and behavior without the drawbacks associated with direct handling.</a:t>
            </a:r>
            <a:endParaRPr/>
          </a:p>
        </p:txBody>
      </p:sp>
      <p:pic>
        <p:nvPicPr>
          <p:cNvPr id="120" name="Google Shape;120;p15"/>
          <p:cNvPicPr preferRelativeResize="0"/>
          <p:nvPr/>
        </p:nvPicPr>
        <p:blipFill rotWithShape="1">
          <a:blip r:embed="rId3">
            <a:alphaModFix/>
          </a:blip>
          <a:srcRect b="0" l="0" r="0" t="0"/>
          <a:stretch/>
        </p:blipFill>
        <p:spPr>
          <a:xfrm>
            <a:off x="6531895" y="1845734"/>
            <a:ext cx="4804697" cy="360352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Methodology – Data Collection</a:t>
            </a:r>
            <a:endParaRPr/>
          </a:p>
        </p:txBody>
      </p:sp>
      <p:sp>
        <p:nvSpPr>
          <p:cNvPr id="126" name="Google Shape;126;p16"/>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p>
            <a:pPr indent="-127000" lvl="0" marL="91440" rtl="0" algn="l">
              <a:lnSpc>
                <a:spcPct val="90000"/>
              </a:lnSpc>
              <a:spcBef>
                <a:spcPts val="0"/>
              </a:spcBef>
              <a:spcAft>
                <a:spcPts val="0"/>
              </a:spcAft>
              <a:buSzPts val="2000"/>
              <a:buChar char="▪"/>
            </a:pPr>
            <a:r>
              <a:rPr lang="en-US">
                <a:solidFill>
                  <a:srgbClr val="3C4043"/>
                </a:solidFill>
                <a:highlight>
                  <a:srgbClr val="FFFFFF"/>
                </a:highlight>
              </a:rPr>
              <a:t>A small collection of bird songs, and no calls, from 5 species:  Bewick's Wren, Northern Cardinal, American Robin, Song Sparrow, Northern Mockingbird from </a:t>
            </a:r>
            <a:r>
              <a:rPr lang="en-US" u="sng">
                <a:solidFill>
                  <a:schemeClr val="hlink"/>
                </a:solidFill>
                <a:highlight>
                  <a:srgbClr val="FFFFFF"/>
                </a:highlight>
                <a:hlinkClick r:id="rId3"/>
              </a:rPr>
              <a:t>https://www.kaggle.com/datasets/vinayshanbhag/bird-song-data-set</a:t>
            </a:r>
            <a:r>
              <a:rPr lang="en-US">
                <a:solidFill>
                  <a:srgbClr val="3C4043"/>
                </a:solidFill>
                <a:highlight>
                  <a:srgbClr val="FFFFFF"/>
                </a:highlight>
              </a:rPr>
              <a:t>, </a:t>
            </a:r>
            <a:r>
              <a:rPr lang="en-US">
                <a:solidFill>
                  <a:srgbClr val="3C4043"/>
                </a:solidFill>
                <a:highlight>
                  <a:srgbClr val="FFFFFF"/>
                </a:highlight>
              </a:rPr>
              <a:t>which was derived from </a:t>
            </a:r>
            <a:r>
              <a:rPr lang="en-US"/>
              <a:t>The Cornell Bird Call dataset.</a:t>
            </a:r>
            <a:endParaRPr/>
          </a:p>
          <a:p>
            <a:pPr indent="0" lvl="0" marL="91440" rtl="0" algn="l">
              <a:lnSpc>
                <a:spcPct val="90000"/>
              </a:lnSpc>
              <a:spcBef>
                <a:spcPts val="1400"/>
              </a:spcBef>
              <a:spcAft>
                <a:spcPts val="0"/>
              </a:spcAft>
              <a:buSzPts val="2000"/>
              <a:buFont typeface="Noto Sans Symbols"/>
              <a:buNone/>
            </a:pPr>
            <a:r>
              <a:t/>
            </a:r>
            <a:endParaRPr/>
          </a:p>
          <a:p>
            <a:pPr indent="0" lvl="0" marL="91440" rtl="0" algn="l">
              <a:lnSpc>
                <a:spcPct val="90000"/>
              </a:lnSpc>
              <a:spcBef>
                <a:spcPts val="1400"/>
              </a:spcBef>
              <a:spcAft>
                <a:spcPts val="0"/>
              </a:spcAft>
              <a:buSzPts val="2000"/>
              <a:buFont typeface="Noto Sans Symbols"/>
              <a:buNone/>
            </a:pPr>
            <a:r>
              <a:t/>
            </a:r>
            <a:endParaRPr/>
          </a:p>
          <a:p>
            <a:pPr indent="0" lvl="0" marL="91440" rtl="0" algn="l">
              <a:lnSpc>
                <a:spcPct val="90000"/>
              </a:lnSpc>
              <a:spcBef>
                <a:spcPts val="1400"/>
              </a:spcBef>
              <a:spcAft>
                <a:spcPts val="0"/>
              </a:spcAft>
              <a:buSzPts val="2000"/>
              <a:buFont typeface="Noto Sans Symbols"/>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7"/>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Methodology – Data Preprocessing</a:t>
            </a:r>
            <a:endParaRPr/>
          </a:p>
        </p:txBody>
      </p:sp>
      <p:sp>
        <p:nvSpPr>
          <p:cNvPr id="132" name="Google Shape;132;p17"/>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p>
            <a:pPr indent="-127000" lvl="0" marL="91440" rtl="0" algn="l">
              <a:spcBef>
                <a:spcPts val="1400"/>
              </a:spcBef>
              <a:spcAft>
                <a:spcPts val="0"/>
              </a:spcAft>
              <a:buSzPts val="2000"/>
              <a:buFont typeface="Noto Sans Symbols"/>
              <a:buChar char="▪"/>
            </a:pPr>
            <a:r>
              <a:rPr lang="en-US"/>
              <a:t>The original sound files were trimmed to 2.5 seconds and sampled from the original 22050 hz to 16000 hz to work the the Arduino device</a:t>
            </a:r>
            <a:endParaRPr/>
          </a:p>
          <a:p>
            <a:pPr indent="-114300" lvl="0" marL="91440" rtl="0" algn="l">
              <a:spcBef>
                <a:spcPts val="1400"/>
              </a:spcBef>
              <a:spcAft>
                <a:spcPts val="0"/>
              </a:spcAft>
              <a:buSzPts val="1800"/>
              <a:buChar char="▪"/>
            </a:pPr>
            <a:r>
              <a:rPr lang="en-US"/>
              <a:t>The raw Wav files were converted into</a:t>
            </a:r>
            <a:r>
              <a:rPr lang="en-US"/>
              <a:t> Mel-filterbank energies. Details can be found in Section A  of the appendix.</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Model design</a:t>
            </a:r>
            <a:endParaRPr/>
          </a:p>
        </p:txBody>
      </p:sp>
      <p:sp>
        <p:nvSpPr>
          <p:cNvPr id="138" name="Google Shape;138;p18"/>
          <p:cNvSpPr txBox="1"/>
          <p:nvPr/>
        </p:nvSpPr>
        <p:spPr>
          <a:xfrm>
            <a:off x="1012723" y="2094271"/>
            <a:ext cx="4522800" cy="2862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 model consists of an input layer followed by two pointwise convolutional layers and an output layer. The model was quantized using 8-bit integer quantization. </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Model Size: </a:t>
            </a:r>
            <a:r>
              <a:rPr lang="en-US" sz="1800">
                <a:solidFill>
                  <a:schemeClr val="dk1"/>
                </a:solidFill>
                <a:latin typeface="Calibri"/>
                <a:ea typeface="Calibri"/>
                <a:cs typeface="Calibri"/>
                <a:sym typeface="Calibri"/>
              </a:rPr>
              <a:t>82.2</a:t>
            </a:r>
            <a:r>
              <a:rPr lang="en-US" sz="1800">
                <a:solidFill>
                  <a:schemeClr val="dk1"/>
                </a:solidFill>
                <a:latin typeface="Calibri"/>
                <a:ea typeface="Calibri"/>
                <a:cs typeface="Calibri"/>
                <a:sym typeface="Calibri"/>
              </a:rPr>
              <a:t>KB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Avg. Inference Time: </a:t>
            </a:r>
            <a:r>
              <a:rPr lang="en-US" sz="1800">
                <a:solidFill>
                  <a:schemeClr val="dk1"/>
                </a:solidFill>
                <a:latin typeface="Calibri"/>
                <a:ea typeface="Calibri"/>
                <a:cs typeface="Calibri"/>
                <a:sym typeface="Calibri"/>
              </a:rPr>
              <a:t>348 ms</a:t>
            </a:r>
            <a:r>
              <a:rPr lang="en-US" sz="1800">
                <a:solidFill>
                  <a:schemeClr val="dk1"/>
                </a:solidFill>
                <a:latin typeface="Calibri"/>
                <a:ea typeface="Calibri"/>
                <a:cs typeface="Calibri"/>
                <a:sym typeface="Calibri"/>
              </a:rPr>
              <a:t>.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Epochs: 100</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Learning Rate: .001</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Batch Size: 128</a:t>
            </a:r>
            <a:endParaRPr sz="1800">
              <a:solidFill>
                <a:schemeClr val="dk1"/>
              </a:solidFill>
              <a:latin typeface="Calibri"/>
              <a:ea typeface="Calibri"/>
              <a:cs typeface="Calibri"/>
              <a:sym typeface="Calibri"/>
            </a:endParaRPr>
          </a:p>
        </p:txBody>
      </p:sp>
      <p:pic>
        <p:nvPicPr>
          <p:cNvPr id="139" name="Google Shape;139;p18"/>
          <p:cNvPicPr preferRelativeResize="0"/>
          <p:nvPr/>
        </p:nvPicPr>
        <p:blipFill>
          <a:blip r:embed="rId3">
            <a:alphaModFix/>
          </a:blip>
          <a:stretch>
            <a:fillRect/>
          </a:stretch>
        </p:blipFill>
        <p:spPr>
          <a:xfrm>
            <a:off x="5687952" y="1889750"/>
            <a:ext cx="5467725" cy="40119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Model Performance - Validation</a:t>
            </a:r>
            <a:endParaRPr/>
          </a:p>
        </p:txBody>
      </p:sp>
      <p:pic>
        <p:nvPicPr>
          <p:cNvPr id="145" name="Google Shape;145;p19"/>
          <p:cNvPicPr preferRelativeResize="0"/>
          <p:nvPr/>
        </p:nvPicPr>
        <p:blipFill>
          <a:blip r:embed="rId3">
            <a:alphaModFix/>
          </a:blip>
          <a:stretch>
            <a:fillRect/>
          </a:stretch>
        </p:blipFill>
        <p:spPr>
          <a:xfrm>
            <a:off x="1187150" y="1804126"/>
            <a:ext cx="7276526" cy="437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0"/>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US"/>
              <a:t>Model Performance - Testing</a:t>
            </a:r>
            <a:endParaRPr/>
          </a:p>
        </p:txBody>
      </p:sp>
      <p:pic>
        <p:nvPicPr>
          <p:cNvPr id="151" name="Google Shape;151;p20"/>
          <p:cNvPicPr preferRelativeResize="0"/>
          <p:nvPr/>
        </p:nvPicPr>
        <p:blipFill>
          <a:blip r:embed="rId3">
            <a:alphaModFix/>
          </a:blip>
          <a:stretch>
            <a:fillRect/>
          </a:stretch>
        </p:blipFill>
        <p:spPr>
          <a:xfrm>
            <a:off x="1187150" y="1839801"/>
            <a:ext cx="6798376" cy="41933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1"/>
          <p:cNvSpPr txBox="1"/>
          <p:nvPr>
            <p:ph type="title"/>
          </p:nvPr>
        </p:nvSpPr>
        <p:spPr>
          <a:xfrm>
            <a:off x="1097280" y="286603"/>
            <a:ext cx="10058400" cy="14508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Deployment</a:t>
            </a:r>
            <a:endParaRPr/>
          </a:p>
        </p:txBody>
      </p:sp>
      <p:sp>
        <p:nvSpPr>
          <p:cNvPr id="158" name="Google Shape;158;p21"/>
          <p:cNvSpPr txBox="1"/>
          <p:nvPr>
            <p:ph idx="1" type="body"/>
          </p:nvPr>
        </p:nvSpPr>
        <p:spPr>
          <a:xfrm>
            <a:off x="1097280" y="1845734"/>
            <a:ext cx="10058400" cy="4023300"/>
          </a:xfrm>
          <a:prstGeom prst="rect">
            <a:avLst/>
          </a:prstGeom>
        </p:spPr>
        <p:txBody>
          <a:bodyPr anchorCtr="0" anchor="t" bIns="45700" lIns="0" spcFirstLastPara="1" rIns="0" wrap="square" tIns="45700">
            <a:normAutofit/>
          </a:bodyPr>
          <a:lstStyle/>
          <a:p>
            <a:pPr indent="-342900" lvl="0" marL="457200" rtl="0" algn="l">
              <a:spcBef>
                <a:spcPts val="1200"/>
              </a:spcBef>
              <a:spcAft>
                <a:spcPts val="0"/>
              </a:spcAft>
              <a:buSzPts val="1800"/>
              <a:buChar char="●"/>
            </a:pPr>
            <a:r>
              <a:rPr lang="en-US"/>
              <a:t>We were able to deploy the model on to the Arduino device and correctly identify bird songs. </a:t>
            </a:r>
            <a:endParaRPr/>
          </a:p>
        </p:txBody>
      </p:sp>
      <p:pic>
        <p:nvPicPr>
          <p:cNvPr id="159" name="Google Shape;159;p21"/>
          <p:cNvPicPr preferRelativeResize="0"/>
          <p:nvPr/>
        </p:nvPicPr>
        <p:blipFill>
          <a:blip r:embed="rId3">
            <a:alphaModFix/>
          </a:blip>
          <a:stretch>
            <a:fillRect/>
          </a:stretch>
        </p:blipFill>
        <p:spPr>
          <a:xfrm>
            <a:off x="1365100" y="2383500"/>
            <a:ext cx="8374776" cy="3857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